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1"/>
  </p:notesMasterIdLst>
  <p:sldIdLst>
    <p:sldId id="256" r:id="rId2"/>
    <p:sldId id="282" r:id="rId3"/>
    <p:sldId id="284" r:id="rId4"/>
    <p:sldId id="285" r:id="rId5"/>
    <p:sldId id="286" r:id="rId6"/>
    <p:sldId id="287" r:id="rId7"/>
    <p:sldId id="288" r:id="rId8"/>
    <p:sldId id="297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8" r:id="rId18"/>
    <p:sldId id="299" r:id="rId19"/>
    <p:sldId id="283" r:id="rId20"/>
  </p:sldIdLst>
  <p:sldSz cx="9144000" cy="5143500" type="screen16x9"/>
  <p:notesSz cx="6858000" cy="9144000"/>
  <p:embeddedFontLst>
    <p:embeddedFont>
      <p:font typeface="Agency FB" panose="020B0503020202020204" pitchFamily="34" charset="0"/>
      <p:regular r:id="rId22"/>
      <p:bold r:id="rId23"/>
    </p:embeddedFont>
    <p:embeddedFont>
      <p:font typeface="Dosis ExtraLight" panose="020B0604020202020204" charset="0"/>
      <p:regular r:id="rId24"/>
      <p:bold r:id="rId25"/>
    </p:embeddedFont>
    <p:embeddedFont>
      <p:font typeface="Encode Sans Condensed Thin" panose="020B0604020202020204" charset="0"/>
      <p:regular r:id="rId26"/>
      <p:bold r:id="rId27"/>
    </p:embeddedFont>
    <p:embeddedFont>
      <p:font typeface="Sniglet" panose="020B0604020202020204" charset="0"/>
      <p:regular r:id="rId28"/>
    </p:embeddedFont>
    <p:embeddedFont>
      <p:font typeface="Walter Turncoat" panose="020B0604020202020204" charset="0"/>
      <p:regular r:id="rId29"/>
    </p:embeddedFont>
    <p:embeddedFont>
      <p:font typeface="Quicksand" panose="020B0604020202020204" charset="0"/>
      <p:regular r:id="rId30"/>
      <p:bold r:id="rId31"/>
    </p:embeddedFont>
    <p:embeddedFont>
      <p:font typeface="Gill Sans MT" panose="020B0502020104020203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ADB231-48D4-4FE0-B38D-59599D652242}">
  <a:tblStyle styleId="{53ADB231-48D4-4FE0-B38D-59599D6522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a39bf3ff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a39bf3ff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3305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a39bf3ff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a39bf3ff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8769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a39bf3ff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a39bf3ff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6532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a39bf3ff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a39bf3ff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8700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a39bf3ff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a39bf3ff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9601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a39bf3ff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a39bf3ff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5956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a39bf3ff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a39bf3ff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134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a39bf3ff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a39bf3ff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4011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a39bf3ff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a39bf3ff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909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a39bf3ff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a39bf3ff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82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a39bf3ff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a39bf3ff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a39bf3ff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a39bf3ff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1918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a39bf3ff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a39bf3ff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3832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a39bf3ff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a39bf3ff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943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a39bf3ff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a39bf3ff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6070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a39bf3ff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a39bf3ff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4446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a39bf3ff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a39bf3ff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7708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a39bf3ff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a39bf3ff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0394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✘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○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■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●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○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■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●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○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■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ctrTitle"/>
          </p:nvPr>
        </p:nvSpPr>
        <p:spPr>
          <a:xfrm>
            <a:off x="-1" y="1542115"/>
            <a:ext cx="9144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 smtClean="0"/>
              <a:t>2020 BUSINESS AWARENESS</a:t>
            </a:r>
            <a:endParaRPr sz="8000" dirty="0"/>
          </a:p>
        </p:txBody>
      </p:sp>
      <p:grpSp>
        <p:nvGrpSpPr>
          <p:cNvPr id="51" name="Google Shape;51;p11"/>
          <p:cNvGrpSpPr/>
          <p:nvPr/>
        </p:nvGrpSpPr>
        <p:grpSpPr>
          <a:xfrm rot="13272405">
            <a:off x="5871429" y="594155"/>
            <a:ext cx="750220" cy="664172"/>
            <a:chOff x="1113100" y="2199475"/>
            <a:chExt cx="801900" cy="709925"/>
          </a:xfrm>
        </p:grpSpPr>
        <p:sp>
          <p:nvSpPr>
            <p:cNvPr id="52" name="Google Shape;52;p11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11"/>
          <p:cNvSpPr/>
          <p:nvPr/>
        </p:nvSpPr>
        <p:spPr>
          <a:xfrm>
            <a:off x="1279624" y="2007677"/>
            <a:ext cx="1442481" cy="10297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825061" y="97640"/>
            <a:ext cx="74938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500" dirty="0">
                <a:solidFill>
                  <a:schemeClr val="accent2">
                    <a:lumMod val="60000"/>
                    <a:lumOff val="40000"/>
                  </a:schemeClr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IMPORTANT MCQs SESSION! </a:t>
            </a:r>
          </a:p>
        </p:txBody>
      </p:sp>
      <p:pic>
        <p:nvPicPr>
          <p:cNvPr id="13" name="Picture 12" descr="Image result for in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678" y="92001"/>
            <a:ext cx="720127" cy="47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510" y="0"/>
            <a:ext cx="648490" cy="651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311396" y="3161505"/>
            <a:ext cx="27542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Walter Turncoat"/>
                <a:ea typeface="Walter Turncoat"/>
                <a:cs typeface="Walter Turncoat"/>
                <a:sym typeface="Quicksand"/>
              </a:rPr>
              <a:t>PART - 10</a:t>
            </a:r>
            <a:endParaRPr lang="en-IN" sz="4000" b="1" dirty="0">
              <a:solidFill>
                <a:schemeClr val="accent2">
                  <a:lumMod val="60000"/>
                  <a:lumOff val="40000"/>
                </a:schemeClr>
              </a:solidFill>
              <a:latin typeface="Walter Turncoat"/>
              <a:ea typeface="Walter Turncoat"/>
              <a:cs typeface="Walter Turncoat"/>
              <a:sym typeface="Quicksan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3821515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Quicksand"/>
              <a:buNone/>
            </a:pPr>
            <a:r>
              <a:rPr lang="en-IN" sz="2500" b="1" dirty="0">
                <a:solidFill>
                  <a:schemeClr val="bg1"/>
                </a:solidFill>
                <a:latin typeface="Walter Turncoat" panose="020B0604020202020204" charset="0"/>
              </a:rPr>
              <a:t>TISS-MAT, JBIMS MHRD, XAT, TISS-NET, </a:t>
            </a:r>
            <a:r>
              <a:rPr lang="en-IN" sz="2500" b="1" dirty="0" smtClean="0">
                <a:solidFill>
                  <a:schemeClr val="bg1"/>
                </a:solidFill>
                <a:latin typeface="Walter Turncoat" panose="020B0604020202020204" charset="0"/>
              </a:rPr>
              <a:t>CMAT</a:t>
            </a:r>
            <a:r>
              <a:rPr lang="en-IN" sz="2500" b="1" dirty="0">
                <a:solidFill>
                  <a:schemeClr val="bg1"/>
                </a:solidFill>
                <a:latin typeface="Walter Turncoat" panose="020B0604020202020204" charset="0"/>
              </a:rPr>
              <a:t>, SSC, IIFT, BANKS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8018" y="4798537"/>
            <a:ext cx="2119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  <a:latin typeface="Agency FB" panose="020B0503020202020204" pitchFamily="34" charset="0"/>
                <a:ea typeface="Dosis ExtraLight"/>
                <a:cs typeface="Dosis ExtraLight"/>
              </a:rPr>
              <a:t>instagram.com/knowvation1</a:t>
            </a:r>
          </a:p>
        </p:txBody>
      </p:sp>
      <p:pic>
        <p:nvPicPr>
          <p:cNvPr id="19" name="Picture 2" descr="Image result for instagram transparent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3" y="4774910"/>
            <a:ext cx="324255" cy="324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Image result for gmai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8872" y="4798486"/>
            <a:ext cx="286466" cy="278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2865338" y="4810741"/>
            <a:ext cx="2242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  <a:latin typeface="Agency FB" panose="020B0503020202020204" pitchFamily="34" charset="0"/>
                <a:ea typeface="Dosis ExtraLight"/>
                <a:cs typeface="Dosis ExtraLight"/>
              </a:rPr>
              <a:t>knowvationindia@gmail.com</a:t>
            </a:r>
          </a:p>
        </p:txBody>
      </p:sp>
      <p:pic>
        <p:nvPicPr>
          <p:cNvPr id="22" name="Picture 21" descr="Related image"/>
          <p:cNvPicPr>
            <a:picLocks noChangeAspect="1" noChangeArrowheads="1"/>
          </p:cNvPicPr>
          <p:nvPr/>
        </p:nvPicPr>
        <p:blipFill>
          <a:blip r:embed="rId7" cstate="print"/>
          <a:srcRect l="18514" t="16200" r="18230" b="16216"/>
          <a:stretch>
            <a:fillRect/>
          </a:stretch>
        </p:blipFill>
        <p:spPr bwMode="auto">
          <a:xfrm>
            <a:off x="4847986" y="4796749"/>
            <a:ext cx="315530" cy="28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5163516" y="4810741"/>
            <a:ext cx="2128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  <a:latin typeface="Agency FB" panose="020B0503020202020204" pitchFamily="34" charset="0"/>
                <a:ea typeface="Dosis ExtraLight"/>
                <a:cs typeface="Dosis ExtraLight"/>
              </a:rPr>
              <a:t>facebook.com/</a:t>
            </a:r>
            <a:r>
              <a:rPr lang="en-IN" sz="1200" dirty="0" err="1">
                <a:solidFill>
                  <a:schemeClr val="bg1"/>
                </a:solidFill>
                <a:latin typeface="Agency FB" panose="020B0503020202020204" pitchFamily="34" charset="0"/>
                <a:ea typeface="Dosis ExtraLight"/>
                <a:cs typeface="Dosis ExtraLight"/>
              </a:rPr>
              <a:t>knowvation</a:t>
            </a:r>
            <a:endParaRPr lang="en-IN" sz="1200" dirty="0">
              <a:solidFill>
                <a:schemeClr val="bg1"/>
              </a:solidFill>
              <a:latin typeface="Agency FB" panose="020B0503020202020204" pitchFamily="34" charset="0"/>
              <a:ea typeface="Dosis ExtraLight"/>
              <a:cs typeface="Dosis ExtraLigh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503" y="4784405"/>
            <a:ext cx="288850" cy="280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7594505" y="4800231"/>
            <a:ext cx="1423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  <a:latin typeface="Agency FB" panose="020B0503020202020204" pitchFamily="34" charset="0"/>
                <a:ea typeface="Dosis ExtraLight"/>
                <a:cs typeface="Dosis ExtraLight"/>
              </a:rPr>
              <a:t>twitter.com/knowvation1</a:t>
            </a:r>
          </a:p>
        </p:txBody>
      </p:sp>
      <p:pic>
        <p:nvPicPr>
          <p:cNvPr id="1026" name="Picture 2" descr="ICICI Bank – Logos Downloa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" y="3186095"/>
            <a:ext cx="2008280" cy="43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00" y="2380888"/>
            <a:ext cx="642053" cy="642053"/>
          </a:xfrm>
          <a:prstGeom prst="rect">
            <a:avLst/>
          </a:prstGeom>
        </p:spPr>
      </p:pic>
      <p:pic>
        <p:nvPicPr>
          <p:cNvPr id="1032" name="Picture 8" descr="File:Reliance Power.svg - Wikimedia Common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8" y="2307101"/>
            <a:ext cx="1342569" cy="41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kyroot-text – Skyroot Aerospac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75" y="3320573"/>
            <a:ext cx="1820378" cy="35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58296" y="382894"/>
            <a:ext cx="819171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Name the 1</a:t>
            </a:r>
            <a:r>
              <a:rPr lang="en-IN" sz="1900" baseline="300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st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 private aerospace </a:t>
            </a:r>
            <a:r>
              <a:rPr lang="en-IN" sz="1900" dirty="0" err="1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startup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, which has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successfully test-fired 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a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home grown 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upper-stage rocket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engine?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A. Bharat 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Dynamics Ltd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.</a:t>
            </a:r>
          </a:p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/>
            </a:r>
            <a:b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</a:b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B. </a:t>
            </a:r>
            <a:r>
              <a:rPr lang="en-IN" sz="1900" dirty="0" err="1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Aroon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Aviation</a:t>
            </a:r>
          </a:p>
          <a:p>
            <a:endParaRPr lang="en-IN" sz="1900" dirty="0" smtClean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C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. </a:t>
            </a:r>
            <a:r>
              <a:rPr lang="en-IN" sz="1900" dirty="0" err="1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Skyroot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Aerospace</a:t>
            </a:r>
          </a:p>
          <a:p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D. </a:t>
            </a:r>
            <a:r>
              <a:rPr lang="en-IN" sz="1900" dirty="0" err="1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Skywatch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 Aviation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8296" y="3514717"/>
            <a:ext cx="808396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900" b="1" u="sng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PTN:</a:t>
            </a:r>
          </a:p>
          <a:p>
            <a:pPr lvl="1"/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Its 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</a:rPr>
              <a:t>upper stage rocket engine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is named 'Raman‘.</a:t>
            </a:r>
          </a:p>
          <a:p>
            <a:pPr lvl="1"/>
            <a:r>
              <a:rPr lang="en-IN" sz="1900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Skyroot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will 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</a:rPr>
              <a:t>launch rockets into Space by December 2021 with the help, assistance, and guidance of ISRO. It has named its first launch rocket </a:t>
            </a:r>
            <a:r>
              <a:rPr lang="en-IN" sz="1900" dirty="0" err="1">
                <a:solidFill>
                  <a:schemeClr val="bg1"/>
                </a:solidFill>
                <a:latin typeface="Gill Sans MT" panose="020B0502020104020203" pitchFamily="34" charset="0"/>
              </a:rPr>
              <a:t>Vikram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</a:rPr>
              <a:t>-I.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96" y="0"/>
            <a:ext cx="783004" cy="786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570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58296" y="382894"/>
            <a:ext cx="819171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Who among the following has launched a platform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, ‘Transparent Taxation - Honouring the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Honest’?</a:t>
            </a:r>
          </a:p>
          <a:p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A. Nirmala </a:t>
            </a:r>
            <a:r>
              <a:rPr lang="en-IN" sz="1900" dirty="0" err="1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Sitharam</a:t>
            </a:r>
            <a:endParaRPr lang="en-IN" sz="1900" dirty="0" smtClean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/>
            </a:r>
            <a:b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</a:b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B. Anurag Thakur</a:t>
            </a:r>
          </a:p>
          <a:p>
            <a:endParaRPr lang="en-IN" sz="1900" dirty="0" smtClean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C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.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Nitin </a:t>
            </a:r>
            <a:r>
              <a:rPr lang="en-IN" sz="1900" dirty="0" err="1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Gadkari</a:t>
            </a:r>
            <a:endParaRPr lang="en-IN" sz="1900" dirty="0" smtClean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D.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Narendra Modi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8296" y="3514717"/>
            <a:ext cx="808396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900" b="1" u="sng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PTN:</a:t>
            </a:r>
          </a:p>
          <a:p>
            <a:pPr lvl="1"/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This platform aimed 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</a:rPr>
              <a:t>at easing compliance and expediting refunds, benefiting honest taxpayers. Three main features of the platform are faceless assessment, faceless appeal and tax payers'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charter.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96" y="0"/>
            <a:ext cx="783004" cy="786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022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58296" y="382894"/>
            <a:ext cx="819171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Which of the 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following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Indian organisations 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has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recently launched 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its own </a:t>
            </a:r>
            <a:r>
              <a:rPr lang="en-IN" sz="1900" dirty="0" err="1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omni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-channel 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multi-branded loyalty platform, ‘nth Rewards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’?</a:t>
            </a:r>
          </a:p>
          <a:p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A. Unified Payment Interface (UPI)</a:t>
            </a:r>
          </a:p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/>
            </a:r>
            <a:b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</a:b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B. 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Unique Identification Authority of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India (UIDAI)</a:t>
            </a:r>
          </a:p>
          <a:p>
            <a:endParaRPr lang="en-IN" sz="1900" dirty="0" smtClean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C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. National Payment Corporation of India (NPCI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)</a:t>
            </a:r>
          </a:p>
          <a:p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D.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State Bank of India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8296" y="3514717"/>
            <a:ext cx="808396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900" b="1" u="sng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PTN:</a:t>
            </a:r>
          </a:p>
          <a:p>
            <a:pPr lvl="1"/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</a:rPr>
              <a:t>The loyalty rewards platform allows users to earn ‘nth’ points through various bank transactions and redeem them faster on various exciting products, e-vouchers, donations, hotel and flight bookings.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96" y="0"/>
            <a:ext cx="783004" cy="786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981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58296" y="466977"/>
            <a:ext cx="8191717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What’s the total amount approved by RBI as dividend to the </a:t>
            </a:r>
            <a:r>
              <a:rPr lang="en-IN" sz="1900" dirty="0" err="1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GoI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 for FY2020?</a:t>
            </a:r>
          </a:p>
          <a:p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A. </a:t>
            </a:r>
            <a:r>
              <a:rPr lang="en-IN" sz="1900" dirty="0" err="1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Rs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. 57,128 crore</a:t>
            </a:r>
            <a:endParaRPr lang="en-IN" sz="1900" dirty="0" smtClean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/>
            </a:r>
            <a:b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</a:b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B. </a:t>
            </a:r>
            <a:r>
              <a:rPr lang="en-IN" sz="1900" dirty="0" err="1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Rs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. 65, 763 crore</a:t>
            </a:r>
          </a:p>
          <a:p>
            <a:endParaRPr lang="en-IN" sz="1900" dirty="0" smtClean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C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. </a:t>
            </a:r>
            <a:r>
              <a:rPr lang="en-IN" sz="1900" dirty="0" err="1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Rs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. 87,980 crore</a:t>
            </a:r>
          </a:p>
          <a:p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D. </a:t>
            </a:r>
            <a:r>
              <a:rPr lang="en-IN" sz="1900" dirty="0" err="1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Rs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. 31,890 crore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96" y="0"/>
            <a:ext cx="783004" cy="786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22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58296" y="382894"/>
            <a:ext cx="819171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Which of the 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following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is the first foreign 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banks in India to launch a 'Green Deposit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Programme’?</a:t>
            </a:r>
          </a:p>
          <a:p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A. Citi Bank</a:t>
            </a:r>
          </a:p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/>
            </a:r>
            <a:b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</a:b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B. Standard Chartered Bank</a:t>
            </a:r>
          </a:p>
          <a:p>
            <a:endParaRPr lang="en-IN" sz="1900" dirty="0" smtClean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C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.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HSBC Bank</a:t>
            </a:r>
          </a:p>
          <a:p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D.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Deutsche Bank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8296" y="3514717"/>
            <a:ext cx="808396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900" b="1" u="sng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PTN:</a:t>
            </a:r>
          </a:p>
          <a:p>
            <a:pPr lvl="1"/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</a:rPr>
              <a:t>HSBC India becomes 1st Foreign Bank in India to launch a 'Green Deposit Programme' exclusively for corporate clients to finance green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initiatives like 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</a:rPr>
              <a:t>renewable energy, clean transportation,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pollution prevention, etc.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96" y="0"/>
            <a:ext cx="783004" cy="786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432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58296" y="382894"/>
            <a:ext cx="819171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Which of the following tech giants 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has collaborated with National Skill Development Corporation (NSDC) to offer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free 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digital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education?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A. TCS</a:t>
            </a:r>
          </a:p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/>
            </a:r>
            <a:b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</a:b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B. Google</a:t>
            </a:r>
          </a:p>
          <a:p>
            <a:endParaRPr lang="en-IN" sz="1900" dirty="0" smtClean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C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.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Microsoft</a:t>
            </a:r>
          </a:p>
          <a:p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D.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IBM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8296" y="3514717"/>
            <a:ext cx="808396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900" b="1" u="sng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PTN:</a:t>
            </a:r>
          </a:p>
          <a:p>
            <a:pPr lvl="1"/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IBM’s 'Open P-TECH’, 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</a:rPr>
              <a:t>online courses in emerging technologies like cyber security, </a:t>
            </a:r>
            <a:r>
              <a:rPr lang="en-IN" sz="1900" dirty="0" err="1">
                <a:solidFill>
                  <a:schemeClr val="bg1"/>
                </a:solidFill>
                <a:latin typeface="Gill Sans MT" panose="020B0502020104020203" pitchFamily="34" charset="0"/>
              </a:rPr>
              <a:t>blockchain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</a:rPr>
              <a:t>, AI and machine learning, cloud, internet of </a:t>
            </a:r>
            <a:r>
              <a:rPr lang="en-IN" sz="1900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thingsto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</a:rPr>
              <a:t>learners between 18 to 22 years for free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.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96" y="0"/>
            <a:ext cx="783004" cy="786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81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58296" y="382894"/>
            <a:ext cx="819171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Which of the following is the name of the 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app launched by NHAI to monitor plantation along national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highways?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A. </a:t>
            </a:r>
            <a:r>
              <a:rPr lang="en-IN" sz="1900" dirty="0" err="1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Vraksha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 </a:t>
            </a:r>
            <a:r>
              <a:rPr lang="en-IN" sz="1900" dirty="0" err="1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Roop</a:t>
            </a:r>
            <a:endParaRPr lang="en-IN" sz="1900" dirty="0" smtClean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/>
            </a:r>
            <a:b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</a:b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B. </a:t>
            </a:r>
            <a:r>
              <a:rPr lang="en-IN" sz="1900" dirty="0" err="1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Harit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 Path</a:t>
            </a:r>
          </a:p>
          <a:p>
            <a:endParaRPr lang="en-IN" sz="1900" dirty="0" smtClean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C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. </a:t>
            </a:r>
            <a:r>
              <a:rPr lang="en-IN" sz="1900" dirty="0" err="1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Paudha</a:t>
            </a:r>
            <a:endParaRPr lang="en-IN" sz="1900" dirty="0" smtClean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D.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None of these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8296" y="3588289"/>
            <a:ext cx="808396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900" b="1" u="sng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PTN:</a:t>
            </a:r>
          </a:p>
          <a:p>
            <a:pPr lvl="1"/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</a:rPr>
              <a:t>‘</a:t>
            </a:r>
            <a:r>
              <a:rPr lang="en-IN" sz="1900" dirty="0" err="1">
                <a:solidFill>
                  <a:schemeClr val="bg1"/>
                </a:solidFill>
                <a:latin typeface="Gill Sans MT" panose="020B0502020104020203" pitchFamily="34" charset="0"/>
              </a:rPr>
              <a:t>Harit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</a:rPr>
              <a:t> Path' to monitor location, growth, species details, maintenance activities, targets and achievements of each of its field units  for each and every plant under all plantation projects.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Minister: Nitin </a:t>
            </a:r>
            <a:r>
              <a:rPr lang="en-IN" sz="1900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Gadkari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96" y="0"/>
            <a:ext cx="783004" cy="786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44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58296" y="382894"/>
            <a:ext cx="819171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Adobe has partnered with which of 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the following banks to enhance personalised customer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experience?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A. HDFC Bank</a:t>
            </a:r>
          </a:p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/>
            </a:r>
            <a:b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</a:b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B. Axis Bank</a:t>
            </a:r>
          </a:p>
          <a:p>
            <a:endParaRPr lang="en-IN" sz="1900" dirty="0" smtClean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C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.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SBI</a:t>
            </a:r>
          </a:p>
          <a:p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D. </a:t>
            </a:r>
            <a:r>
              <a:rPr lang="en-IN" sz="1900" dirty="0" err="1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IndusInd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 Bank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8296" y="3672372"/>
            <a:ext cx="808396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900" b="1" u="sng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PTN:</a:t>
            </a:r>
          </a:p>
          <a:p>
            <a:pPr lvl="1"/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</a:rPr>
              <a:t>The focus of this partnership will be on zero-touch digital interface to further enable account opening, loans and investments.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96" y="0"/>
            <a:ext cx="783004" cy="786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224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58296" y="382894"/>
            <a:ext cx="819171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Which company has 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bought the retail &amp; wholesale business and the logistics &amp; warehousing business from the </a:t>
            </a:r>
            <a:r>
              <a:rPr lang="en-IN" sz="1900" dirty="0" err="1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Kishor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 </a:t>
            </a:r>
            <a:r>
              <a:rPr lang="en-IN" sz="1900" dirty="0" err="1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Biyani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 - promoted 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Future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Group?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A. Walmart</a:t>
            </a:r>
          </a:p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/>
            </a:r>
            <a:b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</a:b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B. Reliance Industries</a:t>
            </a:r>
          </a:p>
          <a:p>
            <a:endParaRPr lang="en-IN" sz="1900" dirty="0" smtClean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C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.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Adani Group</a:t>
            </a:r>
          </a:p>
          <a:p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D.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Zee Media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8296" y="3672372"/>
            <a:ext cx="808396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900" b="1" u="sng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PTN:</a:t>
            </a:r>
          </a:p>
          <a:p>
            <a:pPr lvl="1"/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The 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</a:rPr>
              <a:t>deal marks the company’s transition away from its energy business, towards becoming a consumer-focused retail and telecom company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.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96" y="0"/>
            <a:ext cx="783004" cy="786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469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82;p41"/>
          <p:cNvSpPr txBox="1"/>
          <p:nvPr/>
        </p:nvSpPr>
        <p:spPr>
          <a:xfrm>
            <a:off x="729989" y="1177614"/>
            <a:ext cx="7327500" cy="768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3600" dirty="0" smtClean="0">
                <a:solidFill>
                  <a:srgbClr val="FFFFFF"/>
                </a:solidFill>
                <a:latin typeface="Gill Sans MT" panose="020B0502020104020203" pitchFamily="34" charset="0"/>
                <a:ea typeface="Encode Sans Condensed Thin"/>
                <a:cs typeface="Encode Sans Condensed Thin"/>
                <a:sym typeface="Encode Sans Condensed Thin"/>
              </a:rPr>
              <a:t>  	👍		     🌏	 	📌</a:t>
            </a:r>
          </a:p>
          <a:p>
            <a:pPr>
              <a:lnSpc>
                <a:spcPct val="115000"/>
              </a:lnSpc>
            </a:pPr>
            <a:r>
              <a:rPr lang="en" sz="3600" dirty="0" smtClean="0">
                <a:solidFill>
                  <a:srgbClr val="FFFFFF"/>
                </a:solidFill>
                <a:latin typeface="Gill Sans MT" panose="020B0502020104020203" pitchFamily="34" charset="0"/>
                <a:ea typeface="Encode Sans Condensed Thin"/>
                <a:cs typeface="Encode Sans Condensed Thin"/>
                <a:sym typeface="Encode Sans Condensed Thin"/>
              </a:rPr>
              <a:t>       Like		   Share	   Subscribe		</a:t>
            </a:r>
            <a:endParaRPr sz="2400" dirty="0">
              <a:solidFill>
                <a:srgbClr val="FFFFFF"/>
              </a:solidFill>
              <a:highlight>
                <a:srgbClr val="BA3B21"/>
              </a:highlight>
              <a:latin typeface="Gill Sans MT" panose="020B0502020104020203" pitchFamily="34" charset="0"/>
              <a:ea typeface="Encode Sans Condensed Thin"/>
              <a:cs typeface="Encode Sans Condensed Thin"/>
              <a:sym typeface="Encode Sans Condensed Thi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3762" y="394840"/>
            <a:ext cx="6253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Thanks a lot for watching!</a:t>
            </a:r>
            <a:endParaRPr lang="en-IN" sz="4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310" y="2732279"/>
            <a:ext cx="1216206" cy="1222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08018" y="4756497"/>
            <a:ext cx="2119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  <a:latin typeface="Agency FB" panose="020B0503020202020204" pitchFamily="34" charset="0"/>
                <a:ea typeface="Dosis ExtraLight"/>
                <a:cs typeface="Dosis ExtraLight"/>
              </a:rPr>
              <a:t>instagram.com/knowvation1</a:t>
            </a:r>
          </a:p>
        </p:txBody>
      </p:sp>
      <p:pic>
        <p:nvPicPr>
          <p:cNvPr id="10" name="Picture 2" descr="Image result for instagram transparent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3" y="4732870"/>
            <a:ext cx="324255" cy="324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 result for gma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8872" y="4756446"/>
            <a:ext cx="286466" cy="278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865338" y="4768701"/>
            <a:ext cx="2242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  <a:latin typeface="Agency FB" panose="020B0503020202020204" pitchFamily="34" charset="0"/>
                <a:ea typeface="Dosis ExtraLight"/>
                <a:cs typeface="Dosis ExtraLight"/>
              </a:rPr>
              <a:t>knowvationindia@gmail.com</a:t>
            </a:r>
          </a:p>
        </p:txBody>
      </p:sp>
      <p:pic>
        <p:nvPicPr>
          <p:cNvPr id="13" name="Picture 12" descr="Related image"/>
          <p:cNvPicPr>
            <a:picLocks noChangeAspect="1" noChangeArrowheads="1"/>
          </p:cNvPicPr>
          <p:nvPr/>
        </p:nvPicPr>
        <p:blipFill>
          <a:blip r:embed="rId6" cstate="print"/>
          <a:srcRect l="18514" t="16200" r="18230" b="16216"/>
          <a:stretch>
            <a:fillRect/>
          </a:stretch>
        </p:blipFill>
        <p:spPr bwMode="auto">
          <a:xfrm>
            <a:off x="4847986" y="4754709"/>
            <a:ext cx="315530" cy="28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163516" y="4768701"/>
            <a:ext cx="2128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  <a:latin typeface="Agency FB" panose="020B0503020202020204" pitchFamily="34" charset="0"/>
                <a:ea typeface="Dosis ExtraLight"/>
                <a:cs typeface="Dosis ExtraLight"/>
              </a:rPr>
              <a:t>facebook.com/</a:t>
            </a:r>
            <a:r>
              <a:rPr lang="en-IN" sz="1200" dirty="0" err="1">
                <a:solidFill>
                  <a:schemeClr val="bg1"/>
                </a:solidFill>
                <a:latin typeface="Agency FB" panose="020B0503020202020204" pitchFamily="34" charset="0"/>
                <a:ea typeface="Dosis ExtraLight"/>
                <a:cs typeface="Dosis ExtraLight"/>
              </a:rPr>
              <a:t>knowvation</a:t>
            </a:r>
            <a:endParaRPr lang="en-IN" sz="1200" dirty="0">
              <a:solidFill>
                <a:schemeClr val="bg1"/>
              </a:solidFill>
              <a:latin typeface="Agency FB" panose="020B0503020202020204" pitchFamily="34" charset="0"/>
              <a:ea typeface="Dosis ExtraLight"/>
              <a:cs typeface="Dosis ExtraLigh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149" y="4752875"/>
            <a:ext cx="296204" cy="287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7594505" y="4768701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  <a:latin typeface="Agency FB" panose="020B0503020202020204" pitchFamily="34" charset="0"/>
                <a:ea typeface="Dosis ExtraLight"/>
                <a:cs typeface="Dosis ExtraLight"/>
              </a:rPr>
              <a:t>twitter.com/knowvation1</a:t>
            </a:r>
          </a:p>
        </p:txBody>
      </p:sp>
    </p:spTree>
    <p:extLst>
      <p:ext uri="{BB962C8B-B14F-4D97-AF65-F5344CB8AC3E}">
        <p14:creationId xmlns:p14="http://schemas.microsoft.com/office/powerpoint/2010/main" val="22493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58296" y="393404"/>
            <a:ext cx="819171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Which Indian company has signed 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an agreement with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Japanese energy </a:t>
            </a:r>
          </a:p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company JERA, for establishing a new power generation project in Bangladesh?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A.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Adani Power</a:t>
            </a:r>
          </a:p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/>
            </a:r>
            <a:b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</a:b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B. Reliance Power</a:t>
            </a:r>
          </a:p>
          <a:p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C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. NTPC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D.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BHEL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8296" y="3617918"/>
            <a:ext cx="808396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900" b="1" u="sng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Points to Know (PTN):</a:t>
            </a:r>
          </a:p>
          <a:p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</a:rPr>
              <a:t>Reliance Power inducted JERA as a partner for the 750 mw-gas based combined cycle power project it is setting up in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Bangladesh. Deal size: $642 </a:t>
            </a:r>
            <a:r>
              <a:rPr lang="en-IN" sz="1900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mn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.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96" y="0"/>
            <a:ext cx="783004" cy="786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58296" y="393404"/>
            <a:ext cx="8191717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900" dirty="0" err="1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BeiDou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 is the navigation satellite system of which country?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A.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China</a:t>
            </a:r>
          </a:p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/>
            </a:r>
            <a:b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</a:b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B. South Korea</a:t>
            </a:r>
          </a:p>
          <a:p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C.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North Korea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D.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Japan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8296" y="3296841"/>
            <a:ext cx="808396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900" b="1" u="sng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PTN:</a:t>
            </a:r>
          </a:p>
          <a:p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</a:rPr>
              <a:t>China has recently completed its </a:t>
            </a:r>
            <a:r>
              <a:rPr lang="en-IN" sz="1900" dirty="0" err="1">
                <a:solidFill>
                  <a:schemeClr val="bg1"/>
                </a:solidFill>
                <a:latin typeface="Gill Sans MT" panose="020B0502020104020203" pitchFamily="34" charset="0"/>
              </a:rPr>
              <a:t>BeiDou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</a:rPr>
              <a:t> Navigation Satellite System constellation,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which can 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</a:rPr>
              <a:t>potentially rival the US Global Positioning System (GPS), and will provide positioning services to transportation, emergency medical rescue and city planning and management areas.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96" y="0"/>
            <a:ext cx="783004" cy="786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4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58296" y="393404"/>
            <a:ext cx="819171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TransUnion CIBIL in partnership with which of the following institutions 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has launched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a knowledge 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platform, </a:t>
            </a:r>
            <a:r>
              <a:rPr lang="en-IN" sz="1900" dirty="0" err="1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MSMESaksham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 for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MSMEs?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A.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Reserve Bank of India (RBI)</a:t>
            </a:r>
          </a:p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/>
            </a:r>
            <a:b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</a:b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B. 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Small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Industries 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Development Bank of India (SIDBI) </a:t>
            </a:r>
            <a:endParaRPr lang="en-IN" sz="1900" dirty="0" smtClean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C.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Securities and Exchange Board of 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I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ndia (SEBI)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D.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Unified Payment Interface (UPI)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8296" y="3528069"/>
            <a:ext cx="808396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900" b="1" u="sng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PTN:</a:t>
            </a:r>
          </a:p>
          <a:p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</a:rPr>
              <a:t>The knowledge platform aims to guide MSMEs across their credit lifecycle, from availing credit to start and grow their businesses, managing credit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lines, as 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</a:rPr>
              <a:t>well as ensuring timely closures and renewals of credit facilities.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96" y="0"/>
            <a:ext cx="783004" cy="786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166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58296" y="393404"/>
            <a:ext cx="819171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Which company has entered into a partnership with </a:t>
            </a:r>
            <a:r>
              <a:rPr lang="en-IN" sz="1900" dirty="0" err="1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Gavi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 and Bill &amp; Melinda 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Gates Foundation to speed up the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manufacturing of COVID19 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vaccines for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India?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A.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Bharat Biotech</a:t>
            </a:r>
          </a:p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/>
            </a:r>
            <a:b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</a:b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B. Serum Institute of India</a:t>
            </a:r>
          </a:p>
          <a:p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C. </a:t>
            </a:r>
            <a:r>
              <a:rPr lang="en-IN" sz="1900" dirty="0" err="1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Biocon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D.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Mankind Pharma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8296" y="3643683"/>
            <a:ext cx="808396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900" b="1" u="sng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PTN:</a:t>
            </a:r>
          </a:p>
          <a:p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</a:rPr>
              <a:t>The company has set an affordable ceiling price of $3 (around </a:t>
            </a:r>
            <a:r>
              <a:rPr lang="en-IN" sz="1900" dirty="0" err="1">
                <a:solidFill>
                  <a:schemeClr val="bg1"/>
                </a:solidFill>
                <a:latin typeface="Gill Sans MT" panose="020B0502020104020203" pitchFamily="34" charset="0"/>
              </a:rPr>
              <a:t>Rs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</a:rPr>
              <a:t> 225) per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dose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</a:rPr>
              <a:t>.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</a:rPr>
              <a:t>The vaccine will be made available to the 92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countries.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96" y="0"/>
            <a:ext cx="783004" cy="786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662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58296" y="487997"/>
            <a:ext cx="819171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Which bank has recently got 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an approval from RBI to set up a non-financial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subsidiary?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A.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State Bank of India</a:t>
            </a:r>
          </a:p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/>
            </a:r>
            <a:b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</a:b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B. Punjab &amp; Sind Bank</a:t>
            </a:r>
          </a:p>
          <a:p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C.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South Indian Bank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D.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HDFC Bank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8296" y="3717255"/>
            <a:ext cx="808396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900" b="1" u="sng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PTN:</a:t>
            </a:r>
          </a:p>
          <a:p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</a:rPr>
              <a:t>The Kerala-based South Indian Bank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has 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</a:rPr>
              <a:t>obtained in-principle approval from the Reserve Bank of India (RBI) to set up a wholly owned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non-financial 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</a:rPr>
              <a:t>subsidiary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.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96" y="0"/>
            <a:ext cx="783004" cy="786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273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58296" y="382894"/>
            <a:ext cx="819171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Which state/UT has signed an </a:t>
            </a:r>
            <a:r>
              <a:rPr lang="en-IN" sz="1900" dirty="0" err="1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MoU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 with National Skill Development Corporation (NSDC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) for setting up World-Class Skill Development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Institute?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A.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Uttar Pradesh</a:t>
            </a:r>
          </a:p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/>
            </a:r>
            <a:b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</a:b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B. Maharashtra </a:t>
            </a:r>
          </a:p>
          <a:p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C.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Gujarat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D.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Goa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8296" y="3504207"/>
            <a:ext cx="808396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900" b="1" u="sng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PTN:</a:t>
            </a:r>
          </a:p>
          <a:p>
            <a:pPr lvl="1"/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This 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</a:rPr>
              <a:t>institute will provide Advanced Skills training in highly specialized areas across sectors like healthcare, tourism and hospitality and other emerging business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domains.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96" y="0"/>
            <a:ext cx="783004" cy="786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70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58296" y="382894"/>
            <a:ext cx="819171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Which of the 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following banks has become the first Indian bank use of satellite data to assess credit worthiness of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farmers?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A. State Bank of India</a:t>
            </a:r>
          </a:p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/>
            </a:r>
            <a:b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</a:b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B. HDFC Bank</a:t>
            </a:r>
          </a:p>
          <a:p>
            <a:endParaRPr lang="en-IN" sz="1900" dirty="0" smtClean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C. IDFC First Bank</a:t>
            </a:r>
          </a:p>
          <a:p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D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. ICICI Bank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8296" y="3588289"/>
            <a:ext cx="808396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900" b="1" u="sng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PTN:</a:t>
            </a:r>
          </a:p>
          <a:p>
            <a:pPr lvl="1"/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</a:rPr>
              <a:t>The bank has started using satellite data in over 500 villages in Maharashtra, Madhya Pradesh and Gujarat and plans to cover nearly 63,000 villages across the country.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96" y="0"/>
            <a:ext cx="783004" cy="786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918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58296" y="382894"/>
            <a:ext cx="819171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Delhi government has signed </a:t>
            </a:r>
            <a:r>
              <a:rPr lang="en-IN" sz="1900" dirty="0" err="1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MoU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 with IIT Bombay and which of the following </a:t>
            </a:r>
          </a:p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firms to construct a smog tower?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A.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Adani Greens</a:t>
            </a:r>
          </a:p>
          <a:p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/>
            </a:r>
            <a:b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</a:b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B. Tata Projects</a:t>
            </a:r>
          </a:p>
          <a:p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C.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Reliance Energy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  <a:p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D.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  <a:ea typeface="Dosis ExtraLight"/>
                <a:cs typeface="Dosis ExtraLight"/>
              </a:rPr>
              <a:t>BHEL</a:t>
            </a:r>
            <a:endParaRPr lang="en-IN" sz="1900" dirty="0">
              <a:solidFill>
                <a:schemeClr val="bg1"/>
              </a:solidFill>
              <a:latin typeface="Gill Sans MT" panose="020B0502020104020203" pitchFamily="34" charset="0"/>
              <a:ea typeface="Dosis ExtraLight"/>
              <a:cs typeface="Dosis Extra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8296" y="3504207"/>
            <a:ext cx="808396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900" b="1" u="sng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PTN:</a:t>
            </a:r>
          </a:p>
          <a:p>
            <a:pPr lvl="1"/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A 20-metre-high 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</a:rPr>
              <a:t>smog tower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in to be built in 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</a:rPr>
              <a:t>Connaught </a:t>
            </a:r>
            <a:r>
              <a:rPr lang="en-IN" sz="19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Place. 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</a:rPr>
              <a:t>As per the </a:t>
            </a:r>
            <a:r>
              <a:rPr lang="en-IN" sz="1900" dirty="0" err="1">
                <a:solidFill>
                  <a:schemeClr val="bg1"/>
                </a:solidFill>
                <a:latin typeface="Gill Sans MT" panose="020B0502020104020203" pitchFamily="34" charset="0"/>
              </a:rPr>
              <a:t>MoU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</a:rPr>
              <a:t> smog tower to be completed in 10 months. The project is expected to cost around </a:t>
            </a:r>
            <a:r>
              <a:rPr lang="en-IN" sz="1900" dirty="0" err="1">
                <a:solidFill>
                  <a:schemeClr val="bg1"/>
                </a:solidFill>
                <a:latin typeface="Gill Sans MT" panose="020B0502020104020203" pitchFamily="34" charset="0"/>
              </a:rPr>
              <a:t>Rs</a:t>
            </a:r>
            <a:r>
              <a:rPr lang="en-IN" sz="1900" dirty="0">
                <a:solidFill>
                  <a:schemeClr val="bg1"/>
                </a:solidFill>
                <a:latin typeface="Gill Sans MT" panose="020B0502020104020203" pitchFamily="34" charset="0"/>
              </a:rPr>
              <a:t> 19 crore.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96" y="0"/>
            <a:ext cx="783004" cy="786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511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Ursula template">
  <a:themeElements>
    <a:clrScheme name="Custom 347">
      <a:dk1>
        <a:srgbClr val="000000"/>
      </a:dk1>
      <a:lt1>
        <a:srgbClr val="FFFFFF"/>
      </a:lt1>
      <a:dk2>
        <a:srgbClr val="D1D8DF"/>
      </a:dk2>
      <a:lt2>
        <a:srgbClr val="4F565C"/>
      </a:lt2>
      <a:accent1>
        <a:srgbClr val="63A8DF"/>
      </a:accent1>
      <a:accent2>
        <a:srgbClr val="F8AF2C"/>
      </a:accent2>
      <a:accent3>
        <a:srgbClr val="B2DF4B"/>
      </a:accent3>
      <a:accent4>
        <a:srgbClr val="88D8E6"/>
      </a:accent4>
      <a:accent5>
        <a:srgbClr val="A693C9"/>
      </a:accent5>
      <a:accent6>
        <a:srgbClr val="F7826B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1274</Words>
  <Application>Microsoft Office PowerPoint</Application>
  <PresentationFormat>On-screen Show (16:9)</PresentationFormat>
  <Paragraphs>186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Agency FB</vt:lpstr>
      <vt:lpstr>Dosis ExtraLight</vt:lpstr>
      <vt:lpstr>Encode Sans Condensed Thin</vt:lpstr>
      <vt:lpstr>Sniglet</vt:lpstr>
      <vt:lpstr>Walter Turncoat</vt:lpstr>
      <vt:lpstr>Quicksand</vt:lpstr>
      <vt:lpstr>Arial</vt:lpstr>
      <vt:lpstr>Gill Sans MT</vt:lpstr>
      <vt:lpstr>Ursula template</vt:lpstr>
      <vt:lpstr>2020 BUSINESS AWARENESS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BUSINESS AWARENESS</dc:title>
  <cp:lastModifiedBy>Shantanu Jain</cp:lastModifiedBy>
  <cp:revision>27</cp:revision>
  <dcterms:modified xsi:type="dcterms:W3CDTF">2020-09-07T13:39:01Z</dcterms:modified>
</cp:coreProperties>
</file>